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Default Extension="pict" ContentType="image/pi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5" d="100"/>
          <a:sy n="105" d="100"/>
        </p:scale>
        <p:origin x="-6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18212-7D6D-064A-BBDB-F20DFAB87F1E}" type="datetimeFigureOut">
              <a:rPr lang="en-US" smtClean="0"/>
              <a:pPr/>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18212-7D6D-064A-BBDB-F20DFAB87F1E}" type="datetimeFigureOut">
              <a:rPr lang="en-US" smtClean="0"/>
              <a:pPr/>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18212-7D6D-064A-BBDB-F20DFAB87F1E}" type="datetimeFigureOut">
              <a:rPr lang="en-US" smtClean="0"/>
              <a:pPr/>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18212-7D6D-064A-BBDB-F20DFAB87F1E}" type="datetimeFigureOut">
              <a:rPr lang="en-US" smtClean="0"/>
              <a:pPr/>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18212-7D6D-064A-BBDB-F20DFAB87F1E}" type="datetimeFigureOut">
              <a:rPr lang="en-US" smtClean="0"/>
              <a:pPr/>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18212-7D6D-064A-BBDB-F20DFAB87F1E}" type="datetimeFigureOut">
              <a:rPr lang="en-US" smtClean="0"/>
              <a:pPr/>
              <a:t>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118212-7D6D-064A-BBDB-F20DFAB87F1E}" type="datetimeFigureOut">
              <a:rPr lang="en-US" smtClean="0"/>
              <a:pPr/>
              <a:t>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18212-7D6D-064A-BBDB-F20DFAB87F1E}" type="datetimeFigureOut">
              <a:rPr lang="en-US" smtClean="0"/>
              <a:pPr/>
              <a:t>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18212-7D6D-064A-BBDB-F20DFAB87F1E}" type="datetimeFigureOut">
              <a:rPr lang="en-US" smtClean="0"/>
              <a:pPr/>
              <a:t>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18212-7D6D-064A-BBDB-F20DFAB87F1E}" type="datetimeFigureOut">
              <a:rPr lang="en-US" smtClean="0"/>
              <a:pPr/>
              <a:t>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18212-7D6D-064A-BBDB-F20DFAB87F1E}" type="datetimeFigureOut">
              <a:rPr lang="en-US" smtClean="0"/>
              <a:pPr/>
              <a:t>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99C55-810E-7243-B39F-39D72E20E9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18212-7D6D-064A-BBDB-F20DFAB87F1E}" type="datetimeFigureOut">
              <a:rPr lang="en-US" smtClean="0"/>
              <a:pPr/>
              <a:t>3/1/12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99C55-810E-7243-B39F-39D72E20E9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carloshernandez:Documents:Presentations:2012:FLS2012%20JLab:Log_Electron_Sources_2012-02-29_mods%20for%20talk.docx!OLE_LINK4" TargetMode="Externa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carloshernandez:Documents:Presentations:2012:FLS2012%20JLab:Log_Electron_Sources_2012-03-01.docx!OLE_LINK6" TargetMode="Externa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carloshernandez:Documents:Presentations:2012:FLS2012%20JLab:Log_Electron_Sources_2012-03-01.docx!OLE_LINK8" TargetMode="Externa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carloshernandez:Documents:Presentations:2012:FLS2012%20JLab:Log_Electron_Sources_2012-03-01.docx!OLE_LINK9" TargetMode="Externa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carloshernandez:Documents:Presentations:2012:FLS2012%20JLab:Log_Electron_Sources_2012-03-01.docx!OLE_LINK10" TargetMode="Externa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carloshernandez:Documents:Presentations:2012:FLS2012%20JLab:Log_Electron_Sources_2012-02-29_mods%20for%20talk.docx!OLE_LINK2" TargetMode="Externa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carloshernandez:Documents:Presentations:2012:FLS2012%20JLab:Log_Electron_Sources_2012-02-29_mods%20for%20talk.docx!OLE_LINK3" TargetMode="Externa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a:t>
            </a:r>
            <a:r>
              <a:rPr lang="en-US" u="sng" dirty="0" smtClean="0"/>
              <a:t>THE</a:t>
            </a:r>
            <a:r>
              <a:rPr lang="en-US" dirty="0" smtClean="0"/>
              <a:t> Electron Sources Working Group</a:t>
            </a:r>
            <a:endParaRPr lang="en-US" dirty="0"/>
          </a:p>
        </p:txBody>
      </p:sp>
      <p:sp>
        <p:nvSpPr>
          <p:cNvPr id="3" name="Subtitle 2"/>
          <p:cNvSpPr>
            <a:spLocks noGrp="1"/>
          </p:cNvSpPr>
          <p:nvPr>
            <p:ph type="subTitle" idx="1"/>
          </p:nvPr>
        </p:nvSpPr>
        <p:spPr/>
        <p:txBody>
          <a:bodyPr/>
          <a:lstStyle/>
          <a:p>
            <a:r>
              <a:rPr lang="en-US" dirty="0" smtClean="0"/>
              <a:t>Conveners:</a:t>
            </a:r>
          </a:p>
          <a:p>
            <a:r>
              <a:rPr lang="en-US" dirty="0" smtClean="0"/>
              <a:t>Thorsten </a:t>
            </a:r>
            <a:r>
              <a:rPr lang="en-US" dirty="0" err="1" smtClean="0"/>
              <a:t>Kamps</a:t>
            </a:r>
            <a:endParaRPr lang="en-US" dirty="0" smtClean="0"/>
          </a:p>
          <a:p>
            <a:r>
              <a:rPr lang="en-US" dirty="0" smtClean="0"/>
              <a:t>Carlos Hernandez-Garcia</a:t>
            </a:r>
            <a:endParaRPr lang="en-US" dirty="0"/>
          </a:p>
        </p:txBody>
      </p:sp>
      <p:pic>
        <p:nvPicPr>
          <p:cNvPr id="4" name="Bild 1"/>
          <p:cNvPicPr/>
          <p:nvPr/>
        </p:nvPicPr>
        <p:blipFill>
          <a:blip r:embed="rId2" cstate="print"/>
          <a:srcRect/>
          <a:stretch>
            <a:fillRect/>
          </a:stretch>
        </p:blipFill>
        <p:spPr bwMode="auto">
          <a:xfrm>
            <a:off x="457200" y="228600"/>
            <a:ext cx="8385048" cy="1600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lstStyle/>
          <a:p>
            <a:r>
              <a:rPr lang="en-US" dirty="0" smtClean="0"/>
              <a:t>What do </a:t>
            </a:r>
            <a:r>
              <a:rPr lang="en-US" b="1" dirty="0" smtClean="0"/>
              <a:t>ERL </a:t>
            </a:r>
            <a:r>
              <a:rPr lang="en-US" dirty="0" smtClean="0"/>
              <a:t>class accelerators need from electron sources? What are the limits? </a:t>
            </a:r>
          </a:p>
          <a:p>
            <a:r>
              <a:rPr lang="en-US" dirty="0" smtClean="0"/>
              <a:t>What are the ideas for electron sources for </a:t>
            </a:r>
            <a:r>
              <a:rPr lang="en-US" b="1" dirty="0" smtClean="0"/>
              <a:t>direct beam experiments </a:t>
            </a:r>
            <a:r>
              <a:rPr lang="en-US" dirty="0" smtClean="0"/>
              <a:t>like UED? What can we learn from them? Where is overlap? Are there common issues? What direct beam sources are required in the future? </a:t>
            </a:r>
            <a:r>
              <a:rPr lang="en-US" b="1" dirty="0" smtClean="0"/>
              <a:t>	</a:t>
            </a:r>
          </a:p>
          <a:p>
            <a:pPr>
              <a:buNone/>
            </a:pPr>
            <a:endParaRPr lang="en-US" dirty="0"/>
          </a:p>
        </p:txBody>
      </p:sp>
      <p:sp>
        <p:nvSpPr>
          <p:cNvPr id="4" name="Title 1"/>
          <p:cNvSpPr txBox="1">
            <a:spLocks/>
          </p:cNvSpPr>
          <p:nvPr/>
        </p:nvSpPr>
        <p:spPr>
          <a:xfrm>
            <a:off x="5105400" y="274638"/>
            <a:ext cx="3962400" cy="1143000"/>
          </a:xfrm>
          <a:prstGeom prst="rect">
            <a:avLst/>
          </a:prstGeom>
        </p:spPr>
        <p:txBody>
          <a:bodyPr vert="horz" lIns="91440" tIns="45720" rIns="91440" bIns="45720" rtlCol="0" anchor="ctr">
            <a:normAutofit fontScale="25000" lnSpcReduction="20000"/>
          </a:bodyPr>
          <a:lstStyle/>
          <a:p>
            <a:pPr algn="ctr"/>
            <a:r>
              <a:rPr lang="en-US" sz="9600" b="1" smtClean="0">
                <a:solidFill>
                  <a:srgbClr val="C00000"/>
                </a:solidFill>
              </a:rPr>
              <a:t>10:45 </a:t>
            </a:r>
            <a:r>
              <a:rPr lang="en-US" sz="9600" b="1" dirty="0">
                <a:solidFill>
                  <a:srgbClr val="C00000"/>
                </a:solidFill>
              </a:rPr>
              <a:t>to 12:30 (1h45min)</a:t>
            </a:r>
            <a:endParaRPr lang="en-US" sz="9600" dirty="0">
              <a:solidFill>
                <a:srgbClr val="C00000"/>
              </a:solidFill>
            </a:endParaRPr>
          </a:p>
          <a:p>
            <a:pPr algn="ctr"/>
            <a:r>
              <a:rPr lang="en-US" sz="9600" b="1" dirty="0">
                <a:solidFill>
                  <a:srgbClr val="C00000"/>
                </a:solidFill>
              </a:rPr>
              <a:t>14:00 to 15:</a:t>
            </a:r>
            <a:r>
              <a:rPr lang="en-US" sz="9600" b="1" dirty="0" smtClean="0">
                <a:solidFill>
                  <a:srgbClr val="C00000"/>
                </a:solidFill>
              </a:rPr>
              <a:t>00 (1 </a:t>
            </a:r>
            <a:r>
              <a:rPr lang="en-US" sz="9600" b="1" dirty="0" err="1" smtClean="0">
                <a:solidFill>
                  <a:srgbClr val="C00000"/>
                </a:solidFill>
              </a:rPr>
              <a:t>h</a:t>
            </a:r>
            <a:r>
              <a:rPr lang="en-US" sz="9600" b="1" dirty="0" smtClean="0">
                <a:solidFill>
                  <a:srgbClr val="C00000"/>
                </a:solidFill>
              </a:rPr>
              <a:t>)</a:t>
            </a:r>
            <a:endParaRPr lang="en-US" sz="9600" dirty="0" smtClean="0">
              <a:solidFill>
                <a:srgbClr val="C00000"/>
              </a:solidFil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itle 1"/>
          <p:cNvSpPr txBox="1">
            <a:spLocks/>
          </p:cNvSpPr>
          <p:nvPr/>
        </p:nvSpPr>
        <p:spPr>
          <a:xfrm>
            <a:off x="457200" y="609600"/>
            <a:ext cx="5029200" cy="1143000"/>
          </a:xfrm>
          <a:prstGeom prst="rect">
            <a:avLst/>
          </a:prstGeom>
        </p:spPr>
        <p:txBody>
          <a:bodyPr vert="horz" lIns="91440" tIns="45720" rIns="91440" bIns="45720" rtlCol="0" anchor="ctr">
            <a:normAutofit fontScale="25000" lnSpcReduction="20000"/>
          </a:bodyPr>
          <a:lstStyle/>
          <a:p>
            <a:pP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lang="en-US" sz="12800" b="1" dirty="0" smtClean="0">
                <a:solidFill>
                  <a:srgbClr val="C00000"/>
                </a:solidFill>
              </a:rPr>
              <a:t>Wednesday, </a:t>
            </a:r>
            <a:r>
              <a:rPr lang="en-US" sz="12800" b="1" dirty="0">
                <a:solidFill>
                  <a:srgbClr val="C00000"/>
                </a:solidFill>
              </a:rPr>
              <a:t>March</a:t>
            </a:r>
            <a:r>
              <a:rPr lang="en-US" sz="12800" b="1" dirty="0" smtClean="0">
                <a:solidFill>
                  <a:srgbClr val="C00000"/>
                </a:solidFill>
              </a:rPr>
              <a:t> 7,2012</a:t>
            </a:r>
            <a:endParaRPr lang="en-US" sz="12800" b="1" dirty="0" smtClean="0">
              <a:solidFill>
                <a:srgbClr val="C00000"/>
              </a:solidFill>
            </a:endParaRPr>
          </a:p>
          <a:p>
            <a:pPr>
              <a:spcBef>
                <a:spcPct val="0"/>
              </a:spcBef>
            </a:pPr>
            <a:r>
              <a:rPr lang="en-US" sz="12800" b="1" dirty="0" smtClean="0">
                <a:solidFill>
                  <a:srgbClr val="C00000"/>
                </a:solidFill>
              </a:rPr>
              <a:t>Status and ideas for ERL class guns and </a:t>
            </a:r>
          </a:p>
          <a:p>
            <a:pPr>
              <a:spcBef>
                <a:spcPct val="0"/>
              </a:spcBef>
            </a:pPr>
            <a:r>
              <a:rPr lang="en-US" sz="12800" b="1" dirty="0" smtClean="0">
                <a:solidFill>
                  <a:srgbClr val="C00000"/>
                </a:solidFill>
              </a:rPr>
              <a:t>New </a:t>
            </a:r>
            <a:r>
              <a:rPr lang="en-US" sz="12800" b="1" dirty="0" smtClean="0">
                <a:solidFill>
                  <a:srgbClr val="C00000"/>
                </a:solidFill>
              </a:rPr>
              <a:t>ideas beyond the state of the art</a:t>
            </a:r>
          </a:p>
          <a:p>
            <a:pP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5105400" y="274638"/>
            <a:ext cx="3962400" cy="1143000"/>
          </a:xfrm>
          <a:prstGeom prst="rect">
            <a:avLst/>
          </a:prstGeom>
        </p:spPr>
        <p:txBody>
          <a:bodyPr vert="horz" lIns="91440" tIns="45720" rIns="91440" bIns="45720" rtlCol="0" anchor="ctr">
            <a:normAutofit fontScale="25000" lnSpcReduction="20000"/>
          </a:bodyPr>
          <a:lstStyle/>
          <a:p>
            <a:pPr algn="ctr"/>
            <a:r>
              <a:rPr lang="en-US" sz="9600" b="1" smtClean="0">
                <a:solidFill>
                  <a:srgbClr val="C00000"/>
                </a:solidFill>
              </a:rPr>
              <a:t>10:45 </a:t>
            </a:r>
            <a:r>
              <a:rPr lang="en-US" sz="9600" b="1" dirty="0">
                <a:solidFill>
                  <a:srgbClr val="C00000"/>
                </a:solidFill>
              </a:rPr>
              <a:t>to 12:30 (1h45min)</a:t>
            </a:r>
            <a:endParaRPr lang="en-US" sz="9600" dirty="0">
              <a:solidFill>
                <a:srgbClr val="C00000"/>
              </a:solidFill>
            </a:endParaRPr>
          </a:p>
          <a:p>
            <a:pPr algn="ctr"/>
            <a:r>
              <a:rPr lang="en-US" sz="9600" b="1" dirty="0">
                <a:solidFill>
                  <a:srgbClr val="C00000"/>
                </a:solidFill>
              </a:rPr>
              <a:t>14:00 to 15:</a:t>
            </a:r>
            <a:r>
              <a:rPr lang="en-US" sz="9600" b="1" dirty="0" smtClean="0">
                <a:solidFill>
                  <a:srgbClr val="C00000"/>
                </a:solidFill>
              </a:rPr>
              <a:t>00 (1 </a:t>
            </a:r>
            <a:r>
              <a:rPr lang="en-US" sz="9600" b="1" dirty="0" err="1" smtClean="0">
                <a:solidFill>
                  <a:srgbClr val="C00000"/>
                </a:solidFill>
              </a:rPr>
              <a:t>h</a:t>
            </a:r>
            <a:r>
              <a:rPr lang="en-US" sz="9600" b="1" dirty="0" smtClean="0">
                <a:solidFill>
                  <a:srgbClr val="C00000"/>
                </a:solidFill>
              </a:rPr>
              <a:t>)</a:t>
            </a:r>
            <a:endParaRPr lang="en-US" sz="9600" dirty="0" smtClean="0">
              <a:solidFill>
                <a:srgbClr val="C00000"/>
              </a:solidFil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1"/>
          <p:cNvSpPr txBox="1">
            <a:spLocks/>
          </p:cNvSpPr>
          <p:nvPr/>
        </p:nvSpPr>
        <p:spPr>
          <a:xfrm>
            <a:off x="457200" y="274638"/>
            <a:ext cx="4648200" cy="1143000"/>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lang="en-US" sz="12800" b="1" dirty="0" smtClean="0">
                <a:solidFill>
                  <a:srgbClr val="C00000"/>
                </a:solidFill>
              </a:rPr>
              <a:t>Wednesday, </a:t>
            </a:r>
            <a:r>
              <a:rPr lang="en-US" sz="12800" b="1" dirty="0">
                <a:solidFill>
                  <a:srgbClr val="C00000"/>
                </a:solidFill>
              </a:rPr>
              <a:t>March</a:t>
            </a:r>
            <a:r>
              <a:rPr lang="en-US" sz="12800" b="1" dirty="0" smtClean="0">
                <a:solidFill>
                  <a:srgbClr val="C00000"/>
                </a:solidFill>
              </a:rPr>
              <a:t> 7,2012</a:t>
            </a:r>
            <a:endParaRPr lang="en-US" sz="12800" b="1" dirty="0" smtClean="0">
              <a:solidFill>
                <a:srgbClr val="C00000"/>
              </a:solidFill>
            </a:endParaRPr>
          </a:p>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23554" name="Object 2"/>
          <p:cNvGraphicFramePr>
            <a:graphicFrameLocks noChangeAspect="1"/>
          </p:cNvGraphicFramePr>
          <p:nvPr/>
        </p:nvGraphicFramePr>
        <p:xfrm>
          <a:off x="1524000" y="1066800"/>
          <a:ext cx="5999709" cy="5634038"/>
        </p:xfrm>
        <a:graphic>
          <a:graphicData uri="http://schemas.openxmlformats.org/presentationml/2006/ole">
            <p:oleObj spid="_x0000_s23554" name="Document" r:id="rId3" imgW="5626100" imgH="5283200" progId="Word.Document.12">
              <p:link updateAutomatic="1"/>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normAutofit fontScale="85000" lnSpcReduction="10000"/>
          </a:bodyPr>
          <a:lstStyle/>
          <a:p>
            <a:r>
              <a:rPr lang="en-US" b="1" dirty="0" smtClean="0">
                <a:solidFill>
                  <a:srgbClr val="FF0000"/>
                </a:solidFill>
              </a:rPr>
              <a:t>Joint session with FEL: </a:t>
            </a:r>
            <a:r>
              <a:rPr lang="en-US" dirty="0" smtClean="0"/>
              <a:t>New approaches related to advance phase space descriptions and manipulations</a:t>
            </a:r>
            <a:r>
              <a:rPr lang="en-US" dirty="0" smtClean="0"/>
              <a:t> </a:t>
            </a:r>
            <a:endParaRPr lang="en-US" dirty="0" smtClean="0"/>
          </a:p>
          <a:p>
            <a:r>
              <a:rPr lang="en-US" b="1" dirty="0" smtClean="0">
                <a:solidFill>
                  <a:srgbClr val="FF0000"/>
                </a:solidFill>
              </a:rPr>
              <a:t>Photocathodes:</a:t>
            </a:r>
            <a:r>
              <a:rPr lang="en-US" b="1" dirty="0" smtClean="0"/>
              <a:t> </a:t>
            </a:r>
            <a:r>
              <a:rPr lang="en-US" dirty="0" smtClean="0"/>
              <a:t>New ideas and new methods for photocathodes. </a:t>
            </a:r>
          </a:p>
          <a:p>
            <a:r>
              <a:rPr lang="en-US" b="1" dirty="0" smtClean="0">
                <a:solidFill>
                  <a:srgbClr val="FF0000"/>
                </a:solidFill>
              </a:rPr>
              <a:t>Drive laser developments for sources: </a:t>
            </a:r>
            <a:r>
              <a:rPr lang="en-US" dirty="0" smtClean="0"/>
              <a:t>laser pulse shaping. What are the requirements and what are the laser technologies currently under investigation? What lasers are required by future photoelectron sources? </a:t>
            </a:r>
          </a:p>
          <a:p>
            <a:r>
              <a:rPr lang="en-US" b="1" dirty="0" smtClean="0">
                <a:solidFill>
                  <a:srgbClr val="FF0000"/>
                </a:solidFill>
              </a:rPr>
              <a:t>Unwanted beam</a:t>
            </a:r>
            <a:r>
              <a:rPr lang="en-US" dirty="0" smtClean="0">
                <a:solidFill>
                  <a:srgbClr val="FF0000"/>
                </a:solidFill>
              </a:rPr>
              <a:t>: </a:t>
            </a:r>
            <a:r>
              <a:rPr lang="en-US" dirty="0" smtClean="0"/>
              <a:t>One of the main performance limits to electron sources. How can we understand generation of unwanted beam, measure and control it? 	</a:t>
            </a:r>
          </a:p>
          <a:p>
            <a:endParaRPr lang="en-US" dirty="0"/>
          </a:p>
        </p:txBody>
      </p:sp>
      <p:sp>
        <p:nvSpPr>
          <p:cNvPr id="4" name="Title 1"/>
          <p:cNvSpPr txBox="1">
            <a:spLocks/>
          </p:cNvSpPr>
          <p:nvPr/>
        </p:nvSpPr>
        <p:spPr>
          <a:xfrm>
            <a:off x="5029200" y="356699"/>
            <a:ext cx="3962400" cy="1143000"/>
          </a:xfrm>
          <a:prstGeom prst="rect">
            <a:avLst/>
          </a:prstGeom>
        </p:spPr>
        <p:txBody>
          <a:bodyPr vert="horz" lIns="91440" tIns="45720" rIns="91440" bIns="45720" rtlCol="0" anchor="ctr">
            <a:normAutofit fontScale="25000" lnSpcReduction="20000"/>
          </a:bodyPr>
          <a:lstStyle/>
          <a:p>
            <a:pPr algn="ctr"/>
            <a:r>
              <a:rPr lang="en-US" sz="8000" b="1" dirty="0" smtClean="0">
                <a:solidFill>
                  <a:srgbClr val="C00000"/>
                </a:solidFill>
              </a:rPr>
              <a:t>09:00 to 10:15 (1h15 min)</a:t>
            </a:r>
          </a:p>
          <a:p>
            <a:pPr algn="ctr"/>
            <a:r>
              <a:rPr lang="en-US" sz="8000" b="1" dirty="0" smtClean="0">
                <a:solidFill>
                  <a:srgbClr val="C00000"/>
                </a:solidFill>
              </a:rPr>
              <a:t>10:45 </a:t>
            </a:r>
            <a:r>
              <a:rPr lang="en-US" sz="8000" b="1" dirty="0">
                <a:solidFill>
                  <a:srgbClr val="C00000"/>
                </a:solidFill>
              </a:rPr>
              <a:t>to 12:30 (1h45min)</a:t>
            </a:r>
            <a:endParaRPr lang="en-US" sz="8000" dirty="0">
              <a:solidFill>
                <a:srgbClr val="C00000"/>
              </a:solidFill>
            </a:endParaRPr>
          </a:p>
          <a:p>
            <a:pPr algn="ctr"/>
            <a:r>
              <a:rPr lang="en-US" sz="8000" b="1" dirty="0">
                <a:solidFill>
                  <a:srgbClr val="C00000"/>
                </a:solidFill>
              </a:rPr>
              <a:t>14:00 to 15:15 (1h15min)</a:t>
            </a:r>
            <a:endParaRPr lang="en-US" sz="8000" dirty="0">
              <a:solidFill>
                <a:srgbClr val="C00000"/>
              </a:solidFill>
            </a:endParaRPr>
          </a:p>
          <a:p>
            <a:pPr algn="ctr"/>
            <a:r>
              <a:rPr lang="en-US" sz="8000" b="1" dirty="0">
                <a:solidFill>
                  <a:srgbClr val="C00000"/>
                </a:solidFill>
              </a:rPr>
              <a:t>15:45 to 17:00 (1h15min)</a:t>
            </a:r>
            <a:endParaRPr lang="en-US" sz="8000" dirty="0">
              <a:solidFill>
                <a:srgbClr val="C00000"/>
              </a:solidFil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00000"/>
                </a:solidFill>
                <a:effectLst/>
                <a:uLnTx/>
                <a:uFillTx/>
                <a:latin typeface="+mj-lt"/>
                <a:ea typeface="+mj-ea"/>
                <a:cs typeface="+mj-cs"/>
              </a:rPr>
              <a:t/>
            </a:r>
            <a:br>
              <a:rPr kumimoji="0" lang="en-US" sz="4400" b="0" i="0" u="none" strike="noStrike" kern="1200" cap="none" spc="0" normalizeH="0" baseline="0" noProof="0" dirty="0" smtClean="0">
                <a:ln>
                  <a:noFill/>
                </a:ln>
                <a:solidFill>
                  <a:srgbClr val="C00000"/>
                </a:solidFill>
                <a:effectLst/>
                <a:uLnTx/>
                <a:uFillTx/>
                <a:latin typeface="+mj-lt"/>
                <a:ea typeface="+mj-ea"/>
                <a:cs typeface="+mj-cs"/>
              </a:rPr>
            </a:br>
            <a:endParaRPr kumimoji="0" lang="en-US" sz="4400" b="0"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5" name="Title 1"/>
          <p:cNvSpPr txBox="1">
            <a:spLocks/>
          </p:cNvSpPr>
          <p:nvPr/>
        </p:nvSpPr>
        <p:spPr>
          <a:xfrm>
            <a:off x="457200" y="274638"/>
            <a:ext cx="5257800" cy="1143000"/>
          </a:xfrm>
          <a:prstGeom prst="rect">
            <a:avLst/>
          </a:prstGeom>
        </p:spPr>
        <p:txBody>
          <a:bodyPr vert="horz" lIns="91440" tIns="45720" rIns="91440" bIns="45720" rtlCol="0" anchor="ctr">
            <a:normAutofit fontScale="25000" lnSpcReduction="20000"/>
          </a:bodyPr>
          <a:lstStyle/>
          <a:p>
            <a:pP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lang="en-US" sz="12800" b="1" dirty="0" smtClean="0">
                <a:solidFill>
                  <a:srgbClr val="C00000"/>
                </a:solidFill>
              </a:rPr>
              <a:t>Thursday, </a:t>
            </a:r>
            <a:r>
              <a:rPr lang="en-US" sz="12800" b="1" dirty="0">
                <a:solidFill>
                  <a:srgbClr val="C00000"/>
                </a:solidFill>
              </a:rPr>
              <a:t>March</a:t>
            </a:r>
            <a:r>
              <a:rPr lang="en-US" sz="12800" b="1" dirty="0" smtClean="0">
                <a:solidFill>
                  <a:srgbClr val="C00000"/>
                </a:solidFill>
              </a:rPr>
              <a:t> 8,2012</a:t>
            </a:r>
            <a:endParaRPr lang="en-US" sz="12800" b="1" dirty="0" smtClean="0">
              <a:solidFill>
                <a:srgbClr val="C00000"/>
              </a:solidFill>
            </a:endParaRPr>
          </a:p>
          <a:p>
            <a:pPr>
              <a:spcBef>
                <a:spcPct val="0"/>
              </a:spcBef>
            </a:pPr>
            <a:r>
              <a:rPr lang="en-US" sz="8000" b="1" dirty="0" smtClean="0">
                <a:solidFill>
                  <a:srgbClr val="C00000"/>
                </a:solidFill>
              </a:rPr>
              <a:t>Joint Session with FEL on emittance theory,</a:t>
            </a:r>
          </a:p>
          <a:p>
            <a:pPr>
              <a:spcBef>
                <a:spcPct val="0"/>
              </a:spcBef>
            </a:pPr>
            <a:r>
              <a:rPr lang="en-US" sz="8000" b="1" dirty="0" smtClean="0">
                <a:solidFill>
                  <a:srgbClr val="C00000"/>
                </a:solidFill>
              </a:rPr>
              <a:t>Future directions for </a:t>
            </a:r>
            <a:r>
              <a:rPr lang="en-US" sz="8000" b="1" dirty="0" err="1" smtClean="0">
                <a:solidFill>
                  <a:srgbClr val="C00000"/>
                </a:solidFill>
              </a:rPr>
              <a:t>eSource</a:t>
            </a:r>
            <a:r>
              <a:rPr lang="en-US" sz="8000" b="1" dirty="0" smtClean="0">
                <a:solidFill>
                  <a:srgbClr val="C00000"/>
                </a:solidFill>
              </a:rPr>
              <a:t> tech and</a:t>
            </a:r>
          </a:p>
          <a:p>
            <a:pPr>
              <a:spcBef>
                <a:spcPct val="0"/>
              </a:spcBef>
            </a:pPr>
            <a:r>
              <a:rPr lang="en-US" sz="8000" b="1" dirty="0" smtClean="0">
                <a:solidFill>
                  <a:srgbClr val="C00000"/>
                </a:solidFill>
              </a:rPr>
              <a:t>Control and diagnostics of unwanted beam</a:t>
            </a:r>
            <a:endParaRPr lang="en-US" sz="8000" b="1" dirty="0" smtClean="0">
              <a:solidFill>
                <a:srgbClr val="C00000"/>
              </a:solidFill>
            </a:endParaRPr>
          </a:p>
          <a:p>
            <a:pP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4724400" y="356699"/>
            <a:ext cx="3962400" cy="1143000"/>
          </a:xfrm>
          <a:prstGeom prst="rect">
            <a:avLst/>
          </a:prstGeom>
        </p:spPr>
        <p:txBody>
          <a:bodyPr vert="horz" lIns="91440" tIns="45720" rIns="91440" bIns="45720" rtlCol="0" anchor="ctr">
            <a:normAutofit fontScale="32500" lnSpcReduction="20000"/>
          </a:bodyPr>
          <a:lstStyle/>
          <a:p>
            <a:pPr algn="ctr"/>
            <a:r>
              <a:rPr lang="en-US" sz="8000" b="1" dirty="0" smtClean="0">
                <a:solidFill>
                  <a:srgbClr val="C00000"/>
                </a:solidFill>
              </a:rPr>
              <a:t>09:00 to 10:15 (1h15 min)</a:t>
            </a:r>
          </a:p>
          <a:p>
            <a:pPr algn="ctr"/>
            <a:r>
              <a:rPr lang="en-US" sz="8000" b="1" dirty="0" smtClean="0">
                <a:solidFill>
                  <a:srgbClr val="C00000"/>
                </a:solidFill>
              </a:rPr>
              <a:t>10:45 </a:t>
            </a:r>
            <a:r>
              <a:rPr lang="en-US" sz="8000" b="1" dirty="0">
                <a:solidFill>
                  <a:srgbClr val="C00000"/>
                </a:solidFill>
              </a:rPr>
              <a:t>to 12:30 (1h45min)</a:t>
            </a:r>
            <a:endParaRPr lang="en-US" sz="8000" dirty="0" smtClean="0">
              <a:solidFill>
                <a:srgbClr val="C00000"/>
              </a:solidFil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00000"/>
                </a:solidFill>
                <a:effectLst/>
                <a:uLnTx/>
                <a:uFillTx/>
                <a:latin typeface="+mj-lt"/>
                <a:ea typeface="+mj-ea"/>
                <a:cs typeface="+mj-cs"/>
              </a:rPr>
              <a:t/>
            </a:r>
            <a:br>
              <a:rPr kumimoji="0" lang="en-US" sz="4400" b="0" i="0" u="none" strike="noStrike" kern="1200" cap="none" spc="0" normalizeH="0" baseline="0" noProof="0" dirty="0" smtClean="0">
                <a:ln>
                  <a:noFill/>
                </a:ln>
                <a:solidFill>
                  <a:srgbClr val="C00000"/>
                </a:solidFill>
                <a:effectLst/>
                <a:uLnTx/>
                <a:uFillTx/>
                <a:latin typeface="+mj-lt"/>
                <a:ea typeface="+mj-ea"/>
                <a:cs typeface="+mj-cs"/>
              </a:rPr>
            </a:br>
            <a:endParaRPr kumimoji="0" lang="en-US" sz="4400" b="0"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7" name="Title 1"/>
          <p:cNvSpPr txBox="1">
            <a:spLocks/>
          </p:cNvSpPr>
          <p:nvPr/>
        </p:nvSpPr>
        <p:spPr>
          <a:xfrm>
            <a:off x="457200" y="274638"/>
            <a:ext cx="4648200" cy="1143000"/>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lang="en-US" sz="12800" b="1" dirty="0" smtClean="0">
                <a:solidFill>
                  <a:srgbClr val="C00000"/>
                </a:solidFill>
              </a:rPr>
              <a:t>Thursday, </a:t>
            </a:r>
            <a:r>
              <a:rPr lang="en-US" sz="12800" b="1" dirty="0">
                <a:solidFill>
                  <a:srgbClr val="C00000"/>
                </a:solidFill>
              </a:rPr>
              <a:t>March</a:t>
            </a:r>
            <a:r>
              <a:rPr lang="en-US" sz="12800" b="1" dirty="0" smtClean="0">
                <a:solidFill>
                  <a:srgbClr val="C00000"/>
                </a:solidFill>
              </a:rPr>
              <a:t> 8,2012</a:t>
            </a:r>
            <a:endParaRPr lang="en-US" sz="12800" b="1" dirty="0" smtClean="0">
              <a:solidFill>
                <a:srgbClr val="C00000"/>
              </a:solidFill>
            </a:endParaRPr>
          </a:p>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25604" name="Object 4"/>
          <p:cNvGraphicFramePr>
            <a:graphicFrameLocks noChangeAspect="1"/>
          </p:cNvGraphicFramePr>
          <p:nvPr/>
        </p:nvGraphicFramePr>
        <p:xfrm>
          <a:off x="1758950" y="1752600"/>
          <a:ext cx="5626100" cy="4330700"/>
        </p:xfrm>
        <a:graphic>
          <a:graphicData uri="http://schemas.openxmlformats.org/presentationml/2006/ole">
            <p:oleObj spid="_x0000_s25604" name="Document" r:id="rId3" imgW="5626100" imgH="4330700" progId="Word.Document.12">
              <p:link updateAutomatic="1"/>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4724400" y="356699"/>
            <a:ext cx="3962400" cy="1143000"/>
          </a:xfrm>
          <a:prstGeom prst="rect">
            <a:avLst/>
          </a:prstGeom>
        </p:spPr>
        <p:txBody>
          <a:bodyPr vert="horz" lIns="91440" tIns="45720" rIns="91440" bIns="45720" rtlCol="0" anchor="ctr">
            <a:normAutofit fontScale="32500" lnSpcReduction="20000"/>
          </a:bodyPr>
          <a:lstStyle/>
          <a:p>
            <a:pPr algn="ctr"/>
            <a:r>
              <a:rPr lang="en-US" sz="8000" b="1" dirty="0" smtClean="0">
                <a:solidFill>
                  <a:srgbClr val="C00000"/>
                </a:solidFill>
              </a:rPr>
              <a:t>14</a:t>
            </a:r>
            <a:r>
              <a:rPr lang="en-US" sz="8000" b="1" dirty="0">
                <a:solidFill>
                  <a:srgbClr val="C00000"/>
                </a:solidFill>
              </a:rPr>
              <a:t>:00 to 15:15 (1h15min)</a:t>
            </a:r>
            <a:endParaRPr lang="en-US" sz="8000" dirty="0">
              <a:solidFill>
                <a:srgbClr val="C00000"/>
              </a:solidFill>
            </a:endParaRPr>
          </a:p>
          <a:p>
            <a:pPr algn="ctr"/>
            <a:r>
              <a:rPr lang="en-US" sz="8000" b="1" dirty="0">
                <a:solidFill>
                  <a:srgbClr val="C00000"/>
                </a:solidFill>
              </a:rPr>
              <a:t>15:45 to 17:00 (1h15min)</a:t>
            </a:r>
            <a:endParaRPr lang="en-US" sz="8000" dirty="0">
              <a:solidFill>
                <a:srgbClr val="C00000"/>
              </a:solidFil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00000"/>
                </a:solidFill>
                <a:effectLst/>
                <a:uLnTx/>
                <a:uFillTx/>
                <a:latin typeface="+mj-lt"/>
                <a:ea typeface="+mj-ea"/>
                <a:cs typeface="+mj-cs"/>
              </a:rPr>
              <a:t/>
            </a:r>
            <a:br>
              <a:rPr kumimoji="0" lang="en-US" sz="4400" b="0" i="0" u="none" strike="noStrike" kern="1200" cap="none" spc="0" normalizeH="0" baseline="0" noProof="0" dirty="0" smtClean="0">
                <a:ln>
                  <a:noFill/>
                </a:ln>
                <a:solidFill>
                  <a:srgbClr val="C00000"/>
                </a:solidFill>
                <a:effectLst/>
                <a:uLnTx/>
                <a:uFillTx/>
                <a:latin typeface="+mj-lt"/>
                <a:ea typeface="+mj-ea"/>
                <a:cs typeface="+mj-cs"/>
              </a:rPr>
            </a:br>
            <a:endParaRPr kumimoji="0" lang="en-US" sz="4400" b="0"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7" name="Title 1"/>
          <p:cNvSpPr txBox="1">
            <a:spLocks/>
          </p:cNvSpPr>
          <p:nvPr/>
        </p:nvSpPr>
        <p:spPr>
          <a:xfrm>
            <a:off x="457200" y="274638"/>
            <a:ext cx="4648200" cy="1143000"/>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lang="en-US" sz="12800" b="1" dirty="0" smtClean="0">
                <a:solidFill>
                  <a:srgbClr val="C00000"/>
                </a:solidFill>
              </a:rPr>
              <a:t>Thursday, </a:t>
            </a:r>
            <a:r>
              <a:rPr lang="en-US" sz="12800" b="1" dirty="0">
                <a:solidFill>
                  <a:srgbClr val="C00000"/>
                </a:solidFill>
              </a:rPr>
              <a:t>March</a:t>
            </a:r>
            <a:r>
              <a:rPr lang="en-US" sz="12800" b="1" dirty="0" smtClean="0">
                <a:solidFill>
                  <a:srgbClr val="C00000"/>
                </a:solidFill>
              </a:rPr>
              <a:t> 8,2012</a:t>
            </a:r>
            <a:endParaRPr lang="en-US" sz="12800" b="1" dirty="0" smtClean="0">
              <a:solidFill>
                <a:srgbClr val="C00000"/>
              </a:solidFill>
            </a:endParaRPr>
          </a:p>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26627" name="Object 3"/>
          <p:cNvGraphicFramePr>
            <a:graphicFrameLocks noChangeAspect="1"/>
          </p:cNvGraphicFramePr>
          <p:nvPr/>
        </p:nvGraphicFramePr>
        <p:xfrm>
          <a:off x="1758950" y="1231900"/>
          <a:ext cx="5626100" cy="5626100"/>
        </p:xfrm>
        <a:graphic>
          <a:graphicData uri="http://schemas.openxmlformats.org/presentationml/2006/ole">
            <p:oleObj spid="_x0000_s26627" name="Document" r:id="rId3" imgW="5626100" imgH="5626100" progId="Word.Document.12">
              <p:link updateAutomatic="1"/>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457200" y="274638"/>
            <a:ext cx="4648200" cy="1143000"/>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lang="en-US" sz="12800" b="1" noProof="0" dirty="0" smtClean="0">
                <a:solidFill>
                  <a:srgbClr val="C00000"/>
                </a:solidFill>
              </a:rPr>
              <a:t>Friday</a:t>
            </a:r>
            <a:r>
              <a:rPr lang="en-US" sz="12800" b="1" dirty="0" smtClean="0">
                <a:solidFill>
                  <a:srgbClr val="C00000"/>
                </a:solidFill>
              </a:rPr>
              <a:t>, </a:t>
            </a:r>
            <a:r>
              <a:rPr lang="en-US" sz="12800" b="1" dirty="0">
                <a:solidFill>
                  <a:srgbClr val="C00000"/>
                </a:solidFill>
              </a:rPr>
              <a:t>March</a:t>
            </a:r>
            <a:r>
              <a:rPr lang="en-US" sz="12800" b="1" dirty="0" smtClean="0">
                <a:solidFill>
                  <a:srgbClr val="C00000"/>
                </a:solidFill>
              </a:rPr>
              <a:t> 9,2012</a:t>
            </a:r>
          </a:p>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27650" name="Object 2"/>
          <p:cNvGraphicFramePr>
            <a:graphicFrameLocks noChangeAspect="1"/>
          </p:cNvGraphicFramePr>
          <p:nvPr/>
        </p:nvGraphicFramePr>
        <p:xfrm>
          <a:off x="1143000" y="2298700"/>
          <a:ext cx="7901826" cy="1587500"/>
        </p:xfrm>
        <a:graphic>
          <a:graphicData uri="http://schemas.openxmlformats.org/presentationml/2006/ole">
            <p:oleObj spid="_x0000_s27650" name="Document" r:id="rId3" imgW="5626100" imgH="1130300" progId="Word.Document.12">
              <p:link updateAutomatic="1"/>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629400" cy="1143000"/>
          </a:xfrm>
        </p:spPr>
        <p:txBody>
          <a:bodyPr>
            <a:normAutofit fontScale="90000"/>
          </a:bodyPr>
          <a:lstStyle/>
          <a:p>
            <a:r>
              <a:rPr lang="en-US" b="1" dirty="0" smtClean="0"/>
              <a:t>Participants </a:t>
            </a:r>
            <a:r>
              <a:rPr lang="en-US" b="1" dirty="0" smtClean="0"/>
              <a:t>with interest in </a:t>
            </a:r>
            <a:r>
              <a:rPr lang="en-US" b="1" dirty="0" err="1" smtClean="0"/>
              <a:t>eSources</a:t>
            </a:r>
            <a:r>
              <a:rPr lang="en-US" b="1" dirty="0" smtClean="0"/>
              <a:t> </a:t>
            </a:r>
            <a:r>
              <a:rPr lang="en-US" sz="2222" b="1" dirty="0" smtClean="0"/>
              <a:t>(far from complete):</a:t>
            </a:r>
            <a:r>
              <a:rPr lang="en-US" dirty="0" smtClean="0"/>
              <a:t> </a:t>
            </a:r>
            <a:endParaRPr lang="en-US" dirty="0"/>
          </a:p>
        </p:txBody>
      </p:sp>
      <p:graphicFrame>
        <p:nvGraphicFramePr>
          <p:cNvPr id="28674" name="Object 2"/>
          <p:cNvGraphicFramePr>
            <a:graphicFrameLocks noChangeAspect="1"/>
          </p:cNvGraphicFramePr>
          <p:nvPr/>
        </p:nvGraphicFramePr>
        <p:xfrm>
          <a:off x="1758950" y="1417638"/>
          <a:ext cx="5626100" cy="5105400"/>
        </p:xfrm>
        <a:graphic>
          <a:graphicData uri="http://schemas.openxmlformats.org/presentationml/2006/ole">
            <p:oleObj spid="_x0000_s28674" name="Document" r:id="rId3" imgW="5626100" imgH="5105400" progId="Word.Document.12">
              <p:link updateAutomatic="1"/>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charge as formulated by SPC</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Identify concepts and technologies that might enable much higher peak or average beam brightness from electron beam sources. </a:t>
            </a:r>
          </a:p>
          <a:p>
            <a:pPr lvl="1"/>
            <a:r>
              <a:rPr lang="en-US" dirty="0" err="1">
                <a:sym typeface="Wingdings"/>
              </a:rPr>
              <a:t></a:t>
            </a:r>
            <a:r>
              <a:rPr lang="en-US" dirty="0"/>
              <a:t> What concepts and technologies enable much higher peak or average beam brightness from electron sources? How can we achieve higher brightness?</a:t>
            </a:r>
          </a:p>
          <a:p>
            <a:pPr lvl="0"/>
            <a:r>
              <a:rPr lang="en-US" dirty="0"/>
              <a:t>Consider methods to greatly improve the robustness of operation and to lower the cost of providing electrons.</a:t>
            </a:r>
          </a:p>
          <a:p>
            <a:pPr lvl="1"/>
            <a:r>
              <a:rPr lang="en-US" dirty="0" err="1">
                <a:sym typeface="Wingdings"/>
              </a:rPr>
              <a:t></a:t>
            </a:r>
            <a:r>
              <a:rPr lang="en-US" dirty="0"/>
              <a:t> How can we improve the robustness of operation and lower the cost of operation</a:t>
            </a:r>
          </a:p>
          <a:p>
            <a:pPr>
              <a:buNone/>
            </a:pP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 as conveners is to</a:t>
            </a:r>
            <a:endParaRPr lang="en-US" dirty="0"/>
          </a:p>
        </p:txBody>
      </p:sp>
      <p:sp>
        <p:nvSpPr>
          <p:cNvPr id="3" name="Content Placeholder 2"/>
          <p:cNvSpPr>
            <a:spLocks noGrp="1"/>
          </p:cNvSpPr>
          <p:nvPr>
            <p:ph idx="1"/>
          </p:nvPr>
        </p:nvSpPr>
        <p:spPr/>
        <p:txBody>
          <a:bodyPr/>
          <a:lstStyle/>
          <a:p>
            <a:pPr>
              <a:buNone/>
            </a:pPr>
            <a:r>
              <a:rPr lang="en-US" dirty="0" smtClean="0"/>
              <a:t>	Engage you in </a:t>
            </a:r>
            <a:r>
              <a:rPr lang="en-US" dirty="0"/>
              <a:t>pithy, provocative, </a:t>
            </a:r>
            <a:r>
              <a:rPr lang="en-US" dirty="0" smtClean="0"/>
              <a:t>discussing stirring</a:t>
            </a:r>
            <a:r>
              <a:rPr lang="en-US" dirty="0"/>
              <a:t>, fresh, out-of-the-box thoughts on</a:t>
            </a:r>
            <a:r>
              <a:rPr lang="en-US" dirty="0" smtClean="0"/>
              <a:t> electron sources that will eventually allow us to meet the stringent beam and robustness requirements of light sources. </a:t>
            </a:r>
            <a:endParaRPr lang="en-US" dirty="0"/>
          </a:p>
        </p:txBody>
      </p:sp>
      <p:pic>
        <p:nvPicPr>
          <p:cNvPr id="4" name="Picture 3" descr="Mad Scientist.png"/>
          <p:cNvPicPr>
            <a:picLocks noChangeAspect="1"/>
          </p:cNvPicPr>
          <p:nvPr/>
        </p:nvPicPr>
        <p:blipFill>
          <a:blip r:embed="rId2"/>
          <a:stretch>
            <a:fillRect/>
          </a:stretch>
        </p:blipFill>
        <p:spPr>
          <a:xfrm>
            <a:off x="5715000" y="4003469"/>
            <a:ext cx="2668675" cy="26729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 Source Conundrum</a:t>
            </a:r>
            <a:br>
              <a:rPr lang="en-US" dirty="0" smtClean="0"/>
            </a:br>
            <a:endParaRPr lang="en-US" dirty="0"/>
          </a:p>
        </p:txBody>
      </p:sp>
      <p:sp>
        <p:nvSpPr>
          <p:cNvPr id="3" name="Content Placeholder 2"/>
          <p:cNvSpPr>
            <a:spLocks noGrp="1"/>
          </p:cNvSpPr>
          <p:nvPr>
            <p:ph idx="1"/>
          </p:nvPr>
        </p:nvSpPr>
        <p:spPr>
          <a:xfrm>
            <a:off x="457200" y="1752600"/>
            <a:ext cx="8229600" cy="3657600"/>
          </a:xfrm>
        </p:spPr>
        <p:txBody>
          <a:bodyPr>
            <a:normAutofit lnSpcReduction="10000"/>
          </a:bodyPr>
          <a:lstStyle/>
          <a:p>
            <a:pPr marL="514350" lvl="0" indent="-514350">
              <a:buFont typeface="+mj-lt"/>
              <a:buAutoNum type="arabicPeriod"/>
            </a:pPr>
            <a:r>
              <a:rPr lang="en-US" dirty="0"/>
              <a:t>How far can </a:t>
            </a:r>
            <a:r>
              <a:rPr lang="en-US" dirty="0" smtClean="0"/>
              <a:t>the present technologies </a:t>
            </a:r>
            <a:r>
              <a:rPr lang="en-US" dirty="0"/>
              <a:t>be </a:t>
            </a:r>
            <a:r>
              <a:rPr lang="en-US" dirty="0" smtClean="0"/>
              <a:t>pushed?</a:t>
            </a:r>
          </a:p>
          <a:p>
            <a:pPr marL="514350" lvl="0" indent="-514350">
              <a:buFont typeface="+mj-lt"/>
              <a:buAutoNum type="arabicPeriod"/>
            </a:pPr>
            <a:r>
              <a:rPr lang="en-US" dirty="0"/>
              <a:t>W</a:t>
            </a:r>
            <a:r>
              <a:rPr lang="en-US" dirty="0" smtClean="0"/>
              <a:t>hat </a:t>
            </a:r>
            <a:r>
              <a:rPr lang="en-US" dirty="0"/>
              <a:t>are the limitations?</a:t>
            </a:r>
            <a:endParaRPr lang="en-US" dirty="0" smtClean="0"/>
          </a:p>
          <a:p>
            <a:pPr marL="514350" lvl="0" indent="-514350">
              <a:buFont typeface="+mj-lt"/>
              <a:buAutoNum type="arabicPeriod"/>
            </a:pPr>
            <a:r>
              <a:rPr lang="en-US" dirty="0"/>
              <a:t>What will it take to move</a:t>
            </a:r>
            <a:r>
              <a:rPr lang="en-US" dirty="0" smtClean="0"/>
              <a:t> each technology </a:t>
            </a:r>
            <a:r>
              <a:rPr lang="en-US" dirty="0"/>
              <a:t>forward</a:t>
            </a:r>
            <a:r>
              <a:rPr lang="en-US" dirty="0" smtClean="0"/>
              <a:t>?</a:t>
            </a:r>
          </a:p>
          <a:p>
            <a:pPr marL="514350" lvl="0" indent="-514350">
              <a:buFont typeface="+mj-lt"/>
              <a:buAutoNum type="arabicPeriod"/>
            </a:pPr>
            <a:r>
              <a:rPr lang="en-US" dirty="0" smtClean="0"/>
              <a:t>Where will</a:t>
            </a:r>
            <a:r>
              <a:rPr lang="en-US" dirty="0" smtClean="0"/>
              <a:t> the technologies be </a:t>
            </a:r>
            <a:r>
              <a:rPr lang="en-US" dirty="0" smtClean="0"/>
              <a:t>in 10 years time?</a:t>
            </a:r>
          </a:p>
          <a:p>
            <a:pPr marL="514350" indent="-514350">
              <a:buFont typeface="+mj-lt"/>
              <a:buAutoNum type="arabicPeriod"/>
            </a:pPr>
            <a:endParaRPr lang="en-US" dirty="0"/>
          </a:p>
        </p:txBody>
      </p:sp>
      <p:sp>
        <p:nvSpPr>
          <p:cNvPr id="4" name="TextBox 3"/>
          <p:cNvSpPr txBox="1"/>
          <p:nvPr/>
        </p:nvSpPr>
        <p:spPr>
          <a:xfrm>
            <a:off x="1676400" y="819834"/>
            <a:ext cx="5695001" cy="646331"/>
          </a:xfrm>
          <a:prstGeom prst="rect">
            <a:avLst/>
          </a:prstGeom>
          <a:noFill/>
        </p:spPr>
        <p:txBody>
          <a:bodyPr wrap="none" rtlCol="0">
            <a:spAutoFit/>
          </a:bodyPr>
          <a:lstStyle/>
          <a:p>
            <a:r>
              <a:rPr lang="en-US" dirty="0" smtClean="0"/>
              <a:t>-”Is it an electron gun or is it an injector?”</a:t>
            </a:r>
          </a:p>
          <a:p>
            <a:r>
              <a:rPr lang="en-US" dirty="0" smtClean="0"/>
              <a:t>-”Oh! Religious wars have been fought over lesser matters”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Idea: Ask the experts board</a:t>
            </a:r>
            <a:r>
              <a:rPr lang="en-US" dirty="0"/>
              <a:t/>
            </a:r>
            <a:br>
              <a:rPr lang="en-US" dirty="0"/>
            </a:br>
            <a:endParaRPr lang="en-US" dirty="0"/>
          </a:p>
        </p:txBody>
      </p:sp>
      <p:sp>
        <p:nvSpPr>
          <p:cNvPr id="3" name="Content Placeholder 2"/>
          <p:cNvSpPr>
            <a:spLocks noGrp="1"/>
          </p:cNvSpPr>
          <p:nvPr>
            <p:ph idx="1"/>
          </p:nvPr>
        </p:nvSpPr>
        <p:spPr>
          <a:xfrm>
            <a:off x="457200" y="1143000"/>
            <a:ext cx="4800600" cy="4876799"/>
          </a:xfrm>
        </p:spPr>
        <p:txBody>
          <a:bodyPr>
            <a:normAutofit fontScale="92500" lnSpcReduction="10000"/>
          </a:bodyPr>
          <a:lstStyle/>
          <a:p>
            <a:pPr>
              <a:buNone/>
            </a:pPr>
            <a:r>
              <a:rPr lang="en-US" dirty="0" smtClean="0"/>
              <a:t>	</a:t>
            </a:r>
            <a:r>
              <a:rPr lang="en-US" dirty="0"/>
              <a:t>We will setup a whiteboard where people can put up their questions for the electron sources WG. We can collect, sort and put those questions to the session topics we think they might belong to</a:t>
            </a:r>
            <a:r>
              <a:rPr lang="en-US" dirty="0" smtClean="0"/>
              <a:t>. Then we will discuss them in an open forum at the end of each day.</a:t>
            </a:r>
          </a:p>
          <a:p>
            <a:pPr>
              <a:buNone/>
            </a:pPr>
            <a:endParaRPr lang="en-US" dirty="0"/>
          </a:p>
        </p:txBody>
      </p:sp>
      <p:pic>
        <p:nvPicPr>
          <p:cNvPr id="4" name="Picture 3" descr="Einstein &amp; Blackboard.jpeg"/>
          <p:cNvPicPr>
            <a:picLocks noChangeAspect="1"/>
          </p:cNvPicPr>
          <p:nvPr/>
        </p:nvPicPr>
        <p:blipFill>
          <a:blip r:embed="rId2"/>
          <a:stretch>
            <a:fillRect/>
          </a:stretch>
        </p:blipFill>
        <p:spPr>
          <a:xfrm>
            <a:off x="5410200" y="1142999"/>
            <a:ext cx="3505200" cy="41891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3962400" cy="1143000"/>
          </a:xfrm>
        </p:spPr>
        <p:txBody>
          <a:bodyPr>
            <a:normAutofit fontScale="90000"/>
          </a:bodyPr>
          <a:lstStyle/>
          <a:p>
            <a:r>
              <a:rPr lang="en-US" dirty="0" smtClean="0"/>
              <a:t/>
            </a:r>
            <a:br>
              <a:rPr lang="en-US" dirty="0" smtClean="0"/>
            </a:br>
            <a:r>
              <a:rPr lang="en-US" sz="2222" b="1" dirty="0"/>
              <a:t>14:00 to 15:15 (1h15min)</a:t>
            </a:r>
            <a:r>
              <a:rPr lang="en-US" sz="2222" dirty="0"/>
              <a:t/>
            </a:r>
            <a:br>
              <a:rPr lang="en-US" sz="2222" dirty="0"/>
            </a:br>
            <a:r>
              <a:rPr lang="en-US" sz="2222" b="1" dirty="0"/>
              <a:t>15:45 to 17:00 (1h15min)</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sz="2400" b="1" dirty="0" smtClean="0">
                <a:solidFill>
                  <a:srgbClr val="FF0000"/>
                </a:solidFill>
              </a:rPr>
              <a:t>Motivation: </a:t>
            </a:r>
            <a:r>
              <a:rPr lang="en-US" sz="2400" dirty="0" smtClean="0"/>
              <a:t>Define </a:t>
            </a:r>
            <a:r>
              <a:rPr lang="en-US" sz="2400" dirty="0"/>
              <a:t>electron beam and robustness requirements for electron sources </a:t>
            </a:r>
            <a:r>
              <a:rPr lang="en-US" sz="2400" dirty="0" err="1"/>
              <a:t>FELs</a:t>
            </a:r>
            <a:r>
              <a:rPr lang="en-US" sz="2400" dirty="0"/>
              <a:t>, </a:t>
            </a:r>
            <a:r>
              <a:rPr lang="en-US" sz="2400" dirty="0" err="1"/>
              <a:t>ERLs</a:t>
            </a:r>
            <a:r>
              <a:rPr lang="en-US" sz="2400" dirty="0"/>
              <a:t>, Compact Light Sources, and Storage ring (performance not source limited).</a:t>
            </a:r>
          </a:p>
          <a:p>
            <a:r>
              <a:rPr lang="en-US" sz="2400" dirty="0"/>
              <a:t>What concepts and technologies might meet the requirements for peak and CW beam brightness? </a:t>
            </a:r>
          </a:p>
          <a:p>
            <a:r>
              <a:rPr lang="en-US" sz="2400" dirty="0"/>
              <a:t>What needs improvement to meet the requirements for robustness (need to define robustness, i.e. long cathode lifetime, equipment reliability, dark current) and for lowering the cost of providing electrons. </a:t>
            </a:r>
          </a:p>
          <a:p>
            <a:r>
              <a:rPr lang="en-US" sz="2400" b="1" dirty="0">
                <a:solidFill>
                  <a:srgbClr val="FF0000"/>
                </a:solidFill>
              </a:rPr>
              <a:t>Discussion on requirements: </a:t>
            </a:r>
            <a:r>
              <a:rPr lang="en-US" sz="2400" dirty="0"/>
              <a:t>What is done, what needs to be done</a:t>
            </a:r>
            <a:r>
              <a:rPr lang="en-US" sz="2400" dirty="0" smtClean="0"/>
              <a:t>? </a:t>
            </a:r>
            <a:endParaRPr lang="en-US" sz="2400" dirty="0"/>
          </a:p>
          <a:p>
            <a:r>
              <a:rPr lang="en-US" sz="2400" b="1" dirty="0">
                <a:solidFill>
                  <a:srgbClr val="FF0000"/>
                </a:solidFill>
              </a:rPr>
              <a:t>The purpose of the workshop is to figure out where the field is </a:t>
            </a:r>
            <a:r>
              <a:rPr lang="en-US" sz="2400" b="1" dirty="0" smtClean="0">
                <a:solidFill>
                  <a:srgbClr val="FF0000"/>
                </a:solidFill>
              </a:rPr>
              <a:t>going</a:t>
            </a:r>
            <a:r>
              <a:rPr lang="en-US" sz="2400" b="1" dirty="0" smtClean="0">
                <a:solidFill>
                  <a:srgbClr val="FF0000"/>
                </a:solidFill>
              </a:rPr>
              <a:t> and what can be done to continue advancing.</a:t>
            </a:r>
            <a:endParaRPr lang="en-US" sz="2400" b="1" dirty="0">
              <a:solidFill>
                <a:srgbClr val="FF0000"/>
              </a:solidFill>
            </a:endParaRPr>
          </a:p>
        </p:txBody>
      </p:sp>
      <p:sp>
        <p:nvSpPr>
          <p:cNvPr id="4" name="Title 1"/>
          <p:cNvSpPr txBox="1">
            <a:spLocks/>
          </p:cNvSpPr>
          <p:nvPr/>
        </p:nvSpPr>
        <p:spPr>
          <a:xfrm>
            <a:off x="457200" y="274638"/>
            <a:ext cx="4267200" cy="1143000"/>
          </a:xfrm>
          <a:prstGeom prst="rect">
            <a:avLst/>
          </a:prstGeom>
        </p:spPr>
        <p:txBody>
          <a:bodyPr vert="horz" lIns="91440" tIns="45720" rIns="91440" bIns="45720" rtlCol="0" anchor="ctr">
            <a:normAutofit fontScale="60000" lnSpcReduction="20000"/>
          </a:bodyPr>
          <a:lstStyle/>
          <a:p>
            <a:pPr algn="ctr">
              <a:spcBef>
                <a:spcPct val="0"/>
              </a:spcBef>
            </a:pPr>
            <a:r>
              <a:rPr lang="en-US" sz="5333" b="1" smtClean="0">
                <a:solidFill>
                  <a:srgbClr val="C00000"/>
                </a:solidFill>
              </a:rPr>
              <a:t>Monday</a:t>
            </a:r>
            <a:r>
              <a:rPr lang="en-US" sz="5333" b="1" dirty="0">
                <a:solidFill>
                  <a:srgbClr val="C00000"/>
                </a:solidFill>
              </a:rPr>
              <a:t>, March 5</a:t>
            </a:r>
            <a:r>
              <a:rPr lang="en-US" sz="5333" b="1">
                <a:solidFill>
                  <a:srgbClr val="C00000"/>
                </a:solidFill>
              </a:rPr>
              <a:t>, </a:t>
            </a:r>
            <a:r>
              <a:rPr lang="en-US" sz="5333" b="1" smtClean="0">
                <a:solidFill>
                  <a:srgbClr val="C00000"/>
                </a:solidFill>
              </a:rPr>
              <a:t>2012</a:t>
            </a:r>
          </a:p>
          <a:p>
            <a:pPr algn="ctr">
              <a:spcBef>
                <a:spcPct val="0"/>
              </a:spcBef>
            </a:pPr>
            <a:r>
              <a:rPr kumimoji="0" lang="en-US" sz="5333" b="1" i="0" u="none" strike="noStrike" kern="1200" cap="none" spc="0" normalizeH="0" baseline="0" noProof="0" smtClean="0">
                <a:ln>
                  <a:noFill/>
                </a:ln>
                <a:solidFill>
                  <a:srgbClr val="C00000"/>
                </a:solidFill>
                <a:effectLst/>
                <a:uLnTx/>
                <a:uFillTx/>
                <a:latin typeface="+mj-lt"/>
                <a:ea typeface="+mj-ea"/>
                <a:cs typeface="+mj-cs"/>
              </a:rPr>
              <a:t>Introduction</a:t>
            </a:r>
            <a:endParaRPr kumimoji="0" lang="en-US" sz="4400" b="0" i="0" u="none" strike="noStrike" kern="120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724400" y="274638"/>
            <a:ext cx="3962400" cy="1143000"/>
          </a:xfrm>
        </p:spPr>
        <p:txBody>
          <a:bodyPr>
            <a:normAutofit fontScale="90000"/>
          </a:bodyPr>
          <a:lstStyle/>
          <a:p>
            <a:r>
              <a:rPr lang="en-US" dirty="0" smtClean="0"/>
              <a:t/>
            </a:r>
            <a:br>
              <a:rPr lang="en-US" dirty="0" smtClean="0"/>
            </a:br>
            <a:r>
              <a:rPr lang="en-US" sz="2222" b="1" dirty="0"/>
              <a:t>14:00 to 15:15 (1h15min)</a:t>
            </a:r>
            <a:r>
              <a:rPr lang="en-US" sz="2222" dirty="0"/>
              <a:t/>
            </a:r>
            <a:br>
              <a:rPr lang="en-US" sz="2222" dirty="0"/>
            </a:br>
            <a:r>
              <a:rPr lang="en-US" sz="2222" b="1" dirty="0"/>
              <a:t>15:45 to 17:00 (1h15min)</a:t>
            </a:r>
            <a:r>
              <a:rPr lang="en-US" dirty="0"/>
              <a:t/>
            </a:r>
            <a:br>
              <a:rPr lang="en-US" dirty="0"/>
            </a:br>
            <a:endParaRPr lang="en-US" dirty="0"/>
          </a:p>
        </p:txBody>
      </p:sp>
      <p:sp>
        <p:nvSpPr>
          <p:cNvPr id="5" name="Title 1"/>
          <p:cNvSpPr txBox="1">
            <a:spLocks/>
          </p:cNvSpPr>
          <p:nvPr/>
        </p:nvSpPr>
        <p:spPr>
          <a:xfrm>
            <a:off x="457200" y="274638"/>
            <a:ext cx="4267200" cy="1143000"/>
          </a:xfrm>
          <a:prstGeom prst="rect">
            <a:avLst/>
          </a:prstGeom>
        </p:spPr>
        <p:txBody>
          <a:bodyPr vert="horz" lIns="91440" tIns="45720" rIns="91440" bIns="45720" rtlCol="0" anchor="ctr">
            <a:normAutofit fontScale="37500" lnSpcReduction="20000"/>
          </a:bodyPr>
          <a:lstStyle/>
          <a:p>
            <a:pPr algn="ctr">
              <a:spcBef>
                <a:spcPct val="0"/>
              </a:spcBef>
            </a:pPr>
            <a:r>
              <a:rPr lang="en-US" sz="8500" b="1" smtClean="0">
                <a:solidFill>
                  <a:srgbClr val="C00000"/>
                </a:solidFill>
              </a:rPr>
              <a:t>Monday</a:t>
            </a:r>
            <a:r>
              <a:rPr lang="en-US" sz="8500" b="1" dirty="0">
                <a:solidFill>
                  <a:srgbClr val="C00000"/>
                </a:solidFill>
              </a:rPr>
              <a:t>, March 5</a:t>
            </a:r>
            <a:r>
              <a:rPr lang="en-US" sz="8500" b="1">
                <a:solidFill>
                  <a:srgbClr val="C00000"/>
                </a:solidFill>
              </a:rPr>
              <a:t>, </a:t>
            </a:r>
            <a:r>
              <a:rPr lang="en-US" sz="8500" b="1" smtClean="0">
                <a:solidFill>
                  <a:srgbClr val="C00000"/>
                </a:solidFill>
              </a:rPr>
              <a:t>2012</a:t>
            </a:r>
          </a:p>
          <a:p>
            <a:pPr algn="ctr">
              <a:spcBef>
                <a:spcPct val="0"/>
              </a:spcBef>
            </a:pPr>
            <a:r>
              <a:rPr kumimoji="0" lang="en-US" sz="8500" b="1" i="0" u="none" strike="noStrike" kern="1200" cap="none" spc="0" normalizeH="0" baseline="0" noProof="0" smtClean="0">
                <a:ln>
                  <a:noFill/>
                </a:ln>
                <a:solidFill>
                  <a:srgbClr val="C00000"/>
                </a:solidFill>
                <a:effectLst/>
                <a:uLnTx/>
                <a:uFillTx/>
                <a:ea typeface="+mj-ea"/>
                <a:cs typeface="+mj-cs"/>
              </a:rPr>
              <a:t>Introduction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19459" name="Object 3"/>
          <p:cNvGraphicFramePr>
            <a:graphicFrameLocks noChangeAspect="1"/>
          </p:cNvGraphicFramePr>
          <p:nvPr/>
        </p:nvGraphicFramePr>
        <p:xfrm>
          <a:off x="576335" y="1417638"/>
          <a:ext cx="8082787" cy="4068762"/>
        </p:xfrm>
        <a:graphic>
          <a:graphicData uri="http://schemas.openxmlformats.org/presentationml/2006/ole">
            <p:oleObj spid="_x0000_s19459" name="Document" r:id="rId3" imgW="5626100" imgH="2832100" progId="Word.Document.12">
              <p:link updateAutomatic="1"/>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endParaRPr lang="en-US" dirty="0" smtClean="0"/>
          </a:p>
          <a:p>
            <a:r>
              <a:rPr lang="en-US" dirty="0"/>
              <a:t>What is the status of the state-of-the-art technology in regards to peak and CW brightness?</a:t>
            </a:r>
          </a:p>
          <a:p>
            <a:r>
              <a:rPr lang="en-US" dirty="0" err="1"/>
              <a:t>FELs</a:t>
            </a:r>
            <a:r>
              <a:rPr lang="en-US" dirty="0"/>
              <a:t> need peak brightness, but also average brightness at 1-2 </a:t>
            </a:r>
            <a:r>
              <a:rPr lang="en-US" dirty="0" err="1"/>
              <a:t>mA</a:t>
            </a:r>
            <a:r>
              <a:rPr lang="en-US" dirty="0"/>
              <a:t> CW with 200 </a:t>
            </a:r>
            <a:r>
              <a:rPr lang="en-US" dirty="0" err="1"/>
              <a:t>pC</a:t>
            </a:r>
            <a:r>
              <a:rPr lang="en-US" dirty="0"/>
              <a:t> bunch charge. ERL based light source need CW brightness, at 10-20 </a:t>
            </a:r>
            <a:r>
              <a:rPr lang="en-US" dirty="0" err="1"/>
              <a:t>mA</a:t>
            </a:r>
            <a:r>
              <a:rPr lang="en-US" dirty="0"/>
              <a:t> CW, and &lt;100 </a:t>
            </a:r>
            <a:r>
              <a:rPr lang="en-US" dirty="0" err="1"/>
              <a:t>pC</a:t>
            </a:r>
            <a:r>
              <a:rPr lang="en-US" dirty="0"/>
              <a:t> bunch charge.</a:t>
            </a:r>
          </a:p>
          <a:p>
            <a:r>
              <a:rPr lang="en-US" dirty="0"/>
              <a:t>How far can this technology be pushed and what are the limitations?</a:t>
            </a:r>
            <a:r>
              <a:rPr lang="en-US" dirty="0" smtClean="0"/>
              <a:t> </a:t>
            </a:r>
            <a:endParaRPr lang="en-US" dirty="0"/>
          </a:p>
        </p:txBody>
      </p:sp>
      <p:sp>
        <p:nvSpPr>
          <p:cNvPr id="4" name="Title 1"/>
          <p:cNvSpPr txBox="1">
            <a:spLocks/>
          </p:cNvSpPr>
          <p:nvPr/>
        </p:nvSpPr>
        <p:spPr>
          <a:xfrm>
            <a:off x="4724400" y="274638"/>
            <a:ext cx="3962400" cy="1143000"/>
          </a:xfrm>
          <a:prstGeom prst="rect">
            <a:avLst/>
          </a:prstGeom>
        </p:spPr>
        <p:txBody>
          <a:bodyPr vert="horz" lIns="91440" tIns="45720" rIns="91440" bIns="45720" rtlCol="0" anchor="ctr">
            <a:normAutofit fontScale="4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1" i="0" u="none" strike="noStrike" kern="1200" cap="none" spc="0" normalizeH="0" baseline="0" noProof="0" dirty="0" smtClean="0">
                <a:ln>
                  <a:noFill/>
                </a:ln>
                <a:solidFill>
                  <a:srgbClr val="C00000"/>
                </a:solidFill>
                <a:effectLst/>
                <a:uLnTx/>
                <a:uFillTx/>
                <a:latin typeface="+mj-lt"/>
                <a:ea typeface="+mj-ea"/>
                <a:cs typeface="+mj-cs"/>
              </a:rPr>
              <a:t>14:00 to 15:15 (1h15min)</a:t>
            </a:r>
            <a:r>
              <a:rPr kumimoji="0" lang="en-US" sz="4000" b="0" i="0" u="none" strike="noStrike" kern="1200" cap="none" spc="0" normalizeH="0" baseline="0" noProof="0" dirty="0" smtClean="0">
                <a:ln>
                  <a:noFill/>
                </a:ln>
                <a:solidFill>
                  <a:srgbClr val="C00000"/>
                </a:solidFill>
                <a:effectLst/>
                <a:uLnTx/>
                <a:uFillTx/>
                <a:latin typeface="+mj-lt"/>
                <a:ea typeface="+mj-ea"/>
                <a:cs typeface="+mj-cs"/>
              </a:rPr>
              <a:t/>
            </a:r>
            <a:br>
              <a:rPr kumimoji="0" lang="en-US" sz="4000" b="0" i="0" u="none" strike="noStrike" kern="1200" cap="none" spc="0" normalizeH="0" baseline="0" noProof="0" dirty="0" smtClean="0">
                <a:ln>
                  <a:noFill/>
                </a:ln>
                <a:solidFill>
                  <a:srgbClr val="C00000"/>
                </a:solidFill>
                <a:effectLst/>
                <a:uLnTx/>
                <a:uFillTx/>
                <a:latin typeface="+mj-lt"/>
                <a:ea typeface="+mj-ea"/>
                <a:cs typeface="+mj-cs"/>
              </a:rPr>
            </a:br>
            <a:r>
              <a:rPr kumimoji="0" lang="en-US" sz="4000" b="1" i="0" u="none" strike="noStrike" kern="1200" cap="none" spc="0" normalizeH="0" baseline="0" noProof="0" dirty="0" smtClean="0">
                <a:ln>
                  <a:noFill/>
                </a:ln>
                <a:solidFill>
                  <a:srgbClr val="C00000"/>
                </a:solidFill>
                <a:effectLst/>
                <a:uLnTx/>
                <a:uFillTx/>
                <a:latin typeface="+mj-lt"/>
                <a:ea typeface="+mj-ea"/>
                <a:cs typeface="+mj-cs"/>
              </a:rPr>
              <a:t>15:45 to 17:00 (1h15min)</a:t>
            </a:r>
            <a:r>
              <a:rPr kumimoji="0" lang="en-US" sz="4400" b="0" i="0" u="none" strike="noStrike" kern="1200" cap="none" spc="0" normalizeH="0" baseline="0" noProof="0" dirty="0" smtClean="0">
                <a:ln>
                  <a:noFill/>
                </a:ln>
                <a:solidFill>
                  <a:srgbClr val="C00000"/>
                </a:solidFill>
                <a:effectLst/>
                <a:uLnTx/>
                <a:uFillTx/>
                <a:latin typeface="+mj-lt"/>
                <a:ea typeface="+mj-ea"/>
                <a:cs typeface="+mj-cs"/>
              </a:rPr>
              <a:t/>
            </a:r>
            <a:br>
              <a:rPr kumimoji="0" lang="en-US" sz="4400" b="0" i="0" u="none" strike="noStrike" kern="1200" cap="none" spc="0" normalizeH="0" baseline="0" noProof="0" dirty="0" smtClean="0">
                <a:ln>
                  <a:noFill/>
                </a:ln>
                <a:solidFill>
                  <a:srgbClr val="C00000"/>
                </a:solidFill>
                <a:effectLst/>
                <a:uLnTx/>
                <a:uFillTx/>
                <a:latin typeface="+mj-lt"/>
                <a:ea typeface="+mj-ea"/>
                <a:cs typeface="+mj-cs"/>
              </a:rPr>
            </a:br>
            <a:endParaRPr kumimoji="0" lang="en-US" sz="4400" b="0"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5" name="Title 1"/>
          <p:cNvSpPr txBox="1">
            <a:spLocks/>
          </p:cNvSpPr>
          <p:nvPr/>
        </p:nvSpPr>
        <p:spPr>
          <a:xfrm>
            <a:off x="457200" y="274638"/>
            <a:ext cx="4267200" cy="1143000"/>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lang="en-US" sz="12800" b="1" dirty="0" smtClean="0">
                <a:solidFill>
                  <a:srgbClr val="C00000"/>
                </a:solidFill>
              </a:rPr>
              <a:t>Tuesday, </a:t>
            </a:r>
            <a:r>
              <a:rPr lang="en-US" sz="12800" b="1" dirty="0">
                <a:solidFill>
                  <a:srgbClr val="C00000"/>
                </a:solidFill>
              </a:rPr>
              <a:t>March</a:t>
            </a:r>
            <a:r>
              <a:rPr lang="en-US" sz="12800" b="1" dirty="0" smtClean="0">
                <a:solidFill>
                  <a:srgbClr val="C00000"/>
                </a:solidFill>
              </a:rPr>
              <a:t> 6, 2012</a:t>
            </a:r>
          </a:p>
          <a:p>
            <a:pPr algn="ctr">
              <a:spcBef>
                <a:spcPct val="0"/>
              </a:spcBef>
            </a:pPr>
            <a:r>
              <a:rPr lang="en-US" sz="12800" b="1" dirty="0" smtClean="0">
                <a:solidFill>
                  <a:srgbClr val="C00000"/>
                </a:solidFill>
              </a:rPr>
              <a:t>State of the </a:t>
            </a:r>
            <a:r>
              <a:rPr lang="en-US" sz="12800" b="1" dirty="0" smtClean="0">
                <a:solidFill>
                  <a:srgbClr val="C00000"/>
                </a:solidFill>
              </a:rPr>
              <a:t>art in NCRF and SRF electron guns</a:t>
            </a:r>
          </a:p>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4724400" y="274638"/>
            <a:ext cx="3962400" cy="1143000"/>
          </a:xfrm>
          <a:prstGeom prst="rect">
            <a:avLst/>
          </a:prstGeom>
        </p:spPr>
        <p:txBody>
          <a:bodyPr vert="horz" lIns="91440" tIns="45720" rIns="91440" bIns="45720" rtlCol="0" anchor="ctr">
            <a:normAutofit fontScale="4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1" i="0" u="none" strike="noStrike" kern="1200" cap="none" spc="0" normalizeH="0" baseline="0" noProof="0" dirty="0" smtClean="0">
                <a:ln>
                  <a:noFill/>
                </a:ln>
                <a:solidFill>
                  <a:srgbClr val="C00000"/>
                </a:solidFill>
                <a:effectLst/>
                <a:uLnTx/>
                <a:uFillTx/>
                <a:latin typeface="+mj-lt"/>
                <a:ea typeface="+mj-ea"/>
                <a:cs typeface="+mj-cs"/>
              </a:rPr>
              <a:t>14:00 to 15:15 (1h15min)</a:t>
            </a:r>
            <a:r>
              <a:rPr kumimoji="0" lang="en-US" sz="4000" b="0" i="0" u="none" strike="noStrike" kern="1200" cap="none" spc="0" normalizeH="0" baseline="0" noProof="0" dirty="0" smtClean="0">
                <a:ln>
                  <a:noFill/>
                </a:ln>
                <a:solidFill>
                  <a:srgbClr val="C00000"/>
                </a:solidFill>
                <a:effectLst/>
                <a:uLnTx/>
                <a:uFillTx/>
                <a:latin typeface="+mj-lt"/>
                <a:ea typeface="+mj-ea"/>
                <a:cs typeface="+mj-cs"/>
              </a:rPr>
              <a:t/>
            </a:r>
            <a:br>
              <a:rPr kumimoji="0" lang="en-US" sz="4000" b="0" i="0" u="none" strike="noStrike" kern="1200" cap="none" spc="0" normalizeH="0" baseline="0" noProof="0" dirty="0" smtClean="0">
                <a:ln>
                  <a:noFill/>
                </a:ln>
                <a:solidFill>
                  <a:srgbClr val="C00000"/>
                </a:solidFill>
                <a:effectLst/>
                <a:uLnTx/>
                <a:uFillTx/>
                <a:latin typeface="+mj-lt"/>
                <a:ea typeface="+mj-ea"/>
                <a:cs typeface="+mj-cs"/>
              </a:rPr>
            </a:br>
            <a:r>
              <a:rPr kumimoji="0" lang="en-US" sz="4000" b="1" i="0" u="none" strike="noStrike" kern="1200" cap="none" spc="0" normalizeH="0" baseline="0" noProof="0" dirty="0" smtClean="0">
                <a:ln>
                  <a:noFill/>
                </a:ln>
                <a:solidFill>
                  <a:srgbClr val="C00000"/>
                </a:solidFill>
                <a:effectLst/>
                <a:uLnTx/>
                <a:uFillTx/>
                <a:latin typeface="+mj-lt"/>
                <a:ea typeface="+mj-ea"/>
                <a:cs typeface="+mj-cs"/>
              </a:rPr>
              <a:t>15:45 to 17:00 (1h15min)</a:t>
            </a:r>
            <a:r>
              <a:rPr kumimoji="0" lang="en-US" sz="4400" b="0" i="0" u="none" strike="noStrike" kern="1200" cap="none" spc="0" normalizeH="0" baseline="0" noProof="0" dirty="0" smtClean="0">
                <a:ln>
                  <a:noFill/>
                </a:ln>
                <a:solidFill>
                  <a:srgbClr val="C00000"/>
                </a:solidFill>
                <a:effectLst/>
                <a:uLnTx/>
                <a:uFillTx/>
                <a:latin typeface="+mj-lt"/>
                <a:ea typeface="+mj-ea"/>
                <a:cs typeface="+mj-cs"/>
              </a:rPr>
              <a:t/>
            </a:r>
            <a:br>
              <a:rPr kumimoji="0" lang="en-US" sz="4400" b="0" i="0" u="none" strike="noStrike" kern="1200" cap="none" spc="0" normalizeH="0" baseline="0" noProof="0" dirty="0" smtClean="0">
                <a:ln>
                  <a:noFill/>
                </a:ln>
                <a:solidFill>
                  <a:srgbClr val="C00000"/>
                </a:solidFill>
                <a:effectLst/>
                <a:uLnTx/>
                <a:uFillTx/>
                <a:latin typeface="+mj-lt"/>
                <a:ea typeface="+mj-ea"/>
                <a:cs typeface="+mj-cs"/>
              </a:rPr>
            </a:br>
            <a:endParaRPr kumimoji="0" lang="en-US" sz="4400" b="0"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6" name="Title 1"/>
          <p:cNvSpPr txBox="1">
            <a:spLocks/>
          </p:cNvSpPr>
          <p:nvPr/>
        </p:nvSpPr>
        <p:spPr>
          <a:xfrm>
            <a:off x="457200" y="274638"/>
            <a:ext cx="4267200" cy="1143000"/>
          </a:xfrm>
          <a:prstGeom prst="rect">
            <a:avLst/>
          </a:prstGeom>
        </p:spPr>
        <p:txBody>
          <a:bodyPr vert="horz" lIns="91440" tIns="45720" rIns="91440" bIns="45720" rtlCol="0" anchor="ctr">
            <a:normAutofit fontScale="25000" lnSpcReduction="20000"/>
          </a:bodyPr>
          <a:lstStyle/>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lang="en-US" sz="12800" b="1" dirty="0" smtClean="0">
                <a:solidFill>
                  <a:srgbClr val="C00000"/>
                </a:solidFill>
              </a:rPr>
              <a:t>Tuesday, </a:t>
            </a:r>
            <a:r>
              <a:rPr lang="en-US" sz="12800" b="1" dirty="0">
                <a:solidFill>
                  <a:srgbClr val="C00000"/>
                </a:solidFill>
              </a:rPr>
              <a:t>March</a:t>
            </a:r>
            <a:r>
              <a:rPr lang="en-US" sz="12800" b="1" dirty="0" smtClean="0">
                <a:solidFill>
                  <a:srgbClr val="C00000"/>
                </a:solidFill>
              </a:rPr>
              <a:t> 6, 2012</a:t>
            </a:r>
            <a:endParaRPr lang="en-US" sz="12800" b="1" dirty="0" smtClean="0">
              <a:solidFill>
                <a:srgbClr val="C00000"/>
              </a:solidFill>
            </a:endParaRPr>
          </a:p>
          <a:p>
            <a:pPr algn="ctr">
              <a:spcBef>
                <a:spcPct val="0"/>
              </a:spcBef>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21506" name="Object 2"/>
          <p:cNvGraphicFramePr>
            <a:graphicFrameLocks noChangeAspect="1"/>
          </p:cNvGraphicFramePr>
          <p:nvPr/>
        </p:nvGraphicFramePr>
        <p:xfrm>
          <a:off x="1371600" y="1219200"/>
          <a:ext cx="6400800" cy="5360489"/>
        </p:xfrm>
        <a:graphic>
          <a:graphicData uri="http://schemas.openxmlformats.org/presentationml/2006/ole">
            <p:oleObj spid="_x0000_s21506" name="Document" r:id="rId3" imgW="5626100" imgH="4711700" progId="Word.Document.12">
              <p:link updateAutomatic="1"/>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954</Words>
  <Application>Microsoft Office PowerPoint</Application>
  <PresentationFormat>On-screen Show (4:3)</PresentationFormat>
  <Paragraphs>83</Paragraphs>
  <Slides>16</Slides>
  <Notes>0</Notes>
  <HiddenSlides>0</HiddenSlides>
  <MMClips>0</MMClips>
  <ScaleCrop>false</ScaleCrop>
  <HeadingPairs>
    <vt:vector size="6" baseType="variant">
      <vt:variant>
        <vt:lpstr>Design Template</vt:lpstr>
      </vt:variant>
      <vt:variant>
        <vt:i4>1</vt:i4>
      </vt:variant>
      <vt:variant>
        <vt:lpstr>Links</vt:lpstr>
      </vt:variant>
      <vt:variant>
        <vt:i4>7</vt:i4>
      </vt:variant>
      <vt:variant>
        <vt:lpstr>Slide Titles</vt:lpstr>
      </vt:variant>
      <vt:variant>
        <vt:i4>16</vt:i4>
      </vt:variant>
    </vt:vector>
  </HeadingPairs>
  <TitlesOfParts>
    <vt:vector size="24" baseType="lpstr">
      <vt:lpstr>Office Theme</vt:lpstr>
      <vt:lpstr>Macintosh HD:Users:carloshernandez:Documents:Presentations:2012:FLS2012 JLab:Log_Electron_Sources_2012-02-29_mods for talk.docx!OLE_LINK2</vt:lpstr>
      <vt:lpstr>Macintosh HD:Users:carloshernandez:Documents:Presentations:2012:FLS2012 JLab:Log_Electron_Sources_2012-02-29_mods for talk.docx!OLE_LINK3</vt:lpstr>
      <vt:lpstr>Macintosh HD:Users:carloshernandez:Documents:Presentations:2012:FLS2012 JLab:Log_Electron_Sources_2012-02-29_mods for talk.docx!OLE_LINK4</vt:lpstr>
      <vt:lpstr>Macintosh HD:Users:carloshernandez:Documents:Presentations:2012:FLS2012 JLab:Log_Electron_Sources_2012-03-01.docx!OLE_LINK6</vt:lpstr>
      <vt:lpstr>Macintosh HD:Users:carloshernandez:Documents:Presentations:2012:FLS2012 JLab:Log_Electron_Sources_2012-03-01.docx!OLE_LINK8</vt:lpstr>
      <vt:lpstr>Macintosh HD:Users:carloshernandez:Documents:Presentations:2012:FLS2012 JLab:Log_Electron_Sources_2012-03-01.docx!OLE_LINK9</vt:lpstr>
      <vt:lpstr>Macintosh HD:Users:carloshernandez:Documents:Presentations:2012:FLS2012 JLab:Log_Electron_Sources_2012-03-01.docx!OLE_LINK10</vt:lpstr>
      <vt:lpstr>Welcome to THE Electron Sources Working Group</vt:lpstr>
      <vt:lpstr>The charge as formulated by SPC </vt:lpstr>
      <vt:lpstr>Our goal as conveners is to</vt:lpstr>
      <vt:lpstr>Electron Source Conundrum </vt:lpstr>
      <vt:lpstr>Idea: Ask the experts board </vt:lpstr>
      <vt:lpstr> 14:00 to 15:15 (1h15min) 15:45 to 17:00 (1h15min) </vt:lpstr>
      <vt:lpstr> 14:00 to 15:15 (1h15min) 15:45 to 17:00 (1h15min) </vt:lpstr>
      <vt:lpstr>Slide 8</vt:lpstr>
      <vt:lpstr>Slide 9</vt:lpstr>
      <vt:lpstr>Slide 10</vt:lpstr>
      <vt:lpstr>Slide 11</vt:lpstr>
      <vt:lpstr>Slide 12</vt:lpstr>
      <vt:lpstr>Slide 13</vt:lpstr>
      <vt:lpstr>Slide 14</vt:lpstr>
      <vt:lpstr>Slide 15</vt:lpstr>
      <vt:lpstr>Participants with interest in eSources (far from complete): </vt:lpstr>
    </vt:vector>
  </TitlesOfParts>
  <Company>JLab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Electron Sources Working Group</dc:title>
  <dc:creator>Carlos Hernandez</dc:creator>
  <cp:lastModifiedBy>Carlos Hernandez</cp:lastModifiedBy>
  <cp:revision>19</cp:revision>
  <dcterms:created xsi:type="dcterms:W3CDTF">2012-03-01T15:51:08Z</dcterms:created>
  <dcterms:modified xsi:type="dcterms:W3CDTF">2012-03-01T16:53:02Z</dcterms:modified>
</cp:coreProperties>
</file>